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43463" cy="42484675"/>
  <p:notesSz cx="6797675" cy="9928225"/>
  <p:embeddedFontLst>
    <p:embeddedFont>
      <p:font typeface="Calibri" pitchFamily="34" charset="0"/>
      <p:regular r:id="rId5"/>
      <p:bold r:id="rId6"/>
      <p:italic r:id="rId7"/>
      <p:boldItalic r:id="rId8"/>
    </p:embeddedFont>
  </p:embeddedFontLst>
  <p:defaultTextStyle>
    <a:defPPr>
      <a:defRPr lang="nl-BE"/>
    </a:defPPr>
    <a:lvl1pPr marL="0" algn="l" defTabSz="415563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77815" algn="l" defTabSz="415563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55631" algn="l" defTabSz="415563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233446" algn="l" defTabSz="415563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311263" algn="l" defTabSz="415563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389078" algn="l" defTabSz="415563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466893" algn="l" defTabSz="415563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544709" algn="l" defTabSz="415563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622524" algn="l" defTabSz="415563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6E8"/>
    <a:srgbClr val="F4F5C3"/>
    <a:srgbClr val="FF3300"/>
    <a:srgbClr val="FFFFD5"/>
    <a:srgbClr val="FFFFFF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ijl, gemiddeld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ijl, gemiddeld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Stijl, licht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Stijl, licht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ijl, licht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202B0CA-FC54-4496-8BCA-5EF66A818D29}" styleName="Stijl, donker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286" autoAdjust="0"/>
  </p:normalViewPr>
  <p:slideViewPr>
    <p:cSldViewPr>
      <p:cViewPr>
        <p:scale>
          <a:sx n="30" d="100"/>
          <a:sy n="30" d="100"/>
        </p:scale>
        <p:origin x="-216" y="4782"/>
      </p:cViewPr>
      <p:guideLst>
        <p:guide orient="horz" pos="13382"/>
        <p:guide pos="95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handoutMaster" Target="handoutMasters/handout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87A12-845B-4AAF-9B77-E3090949305D}" type="datetimeFigureOut">
              <a:rPr lang="nl-BE" smtClean="0"/>
              <a:pPr/>
              <a:t>27/01/2011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5333C-013C-4DB2-ABAD-AADE8A64F4A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26F19-464E-49C1-9CB5-D9C9CC53B13B}" type="datetimeFigureOut">
              <a:rPr lang="nl-BE" smtClean="0"/>
              <a:pPr/>
              <a:t>27/01/2011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074863" y="744538"/>
            <a:ext cx="26479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99E64-50C9-4445-9863-85DCE28C908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1556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77815" algn="l" defTabSz="41556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55631" algn="l" defTabSz="41556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33446" algn="l" defTabSz="41556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11263" algn="l" defTabSz="41556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389078" algn="l" defTabSz="41556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466893" algn="l" defTabSz="41556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544709" algn="l" defTabSz="41556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622524" algn="l" defTabSz="41556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2074863" y="744538"/>
            <a:ext cx="264795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99E64-50C9-4445-9863-85DCE28C9082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8260" y="13197795"/>
            <a:ext cx="25706944" cy="910666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536520" y="24074649"/>
            <a:ext cx="21170424" cy="108571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77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55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33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10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88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466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543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21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D55C-6445-46A7-93C3-6C49A4A8A5D3}" type="datetimeFigureOut">
              <a:rPr lang="nl-BE" smtClean="0"/>
              <a:pPr/>
              <a:t>27/01/2011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D24F-6183-4CBC-A9A5-0AAE68C0588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D55C-6445-46A7-93C3-6C49A4A8A5D3}" type="datetimeFigureOut">
              <a:rPr lang="nl-BE" smtClean="0"/>
              <a:pPr/>
              <a:t>27/01/2011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D24F-6183-4CBC-A9A5-0AAE68C0588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2521309" y="10542496"/>
            <a:ext cx="22504077" cy="22455904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03824" y="10542496"/>
            <a:ext cx="67013422" cy="2245590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D55C-6445-46A7-93C3-6C49A4A8A5D3}" type="datetimeFigureOut">
              <a:rPr lang="nl-BE" smtClean="0"/>
              <a:pPr/>
              <a:t>27/01/2011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D24F-6183-4CBC-A9A5-0AAE68C0588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D55C-6445-46A7-93C3-6C49A4A8A5D3}" type="datetimeFigureOut">
              <a:rPr lang="nl-BE" smtClean="0"/>
              <a:pPr/>
              <a:t>27/01/2011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D24F-6183-4CBC-A9A5-0AAE68C0588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025" y="27300346"/>
            <a:ext cx="25706944" cy="8437929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389025" y="18006827"/>
            <a:ext cx="25706944" cy="929352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77674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55352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330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107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38837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46604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54372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2139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D55C-6445-46A7-93C3-6C49A4A8A5D3}" type="datetimeFigureOut">
              <a:rPr lang="nl-BE" smtClean="0"/>
              <a:pPr/>
              <a:t>27/01/2011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D24F-6183-4CBC-A9A5-0AAE68C0588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003824" y="61406100"/>
            <a:ext cx="44756125" cy="173695447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264012" y="61406100"/>
            <a:ext cx="44761374" cy="173695447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D55C-6445-46A7-93C3-6C49A4A8A5D3}" type="datetimeFigureOut">
              <a:rPr lang="nl-BE" smtClean="0"/>
              <a:pPr/>
              <a:t>27/01/2011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D24F-6183-4CBC-A9A5-0AAE68C0588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2173" y="1701357"/>
            <a:ext cx="27219117" cy="7080779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12173" y="9509883"/>
            <a:ext cx="13362782" cy="396326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77674" indent="0">
              <a:buNone/>
              <a:defRPr sz="9100" b="1"/>
            </a:lvl2pPr>
            <a:lvl3pPr marL="4155352" indent="0">
              <a:buNone/>
              <a:defRPr sz="8200" b="1"/>
            </a:lvl3pPr>
            <a:lvl4pPr marL="6233026" indent="0">
              <a:buNone/>
              <a:defRPr sz="7300" b="1"/>
            </a:lvl4pPr>
            <a:lvl5pPr marL="8310700" indent="0">
              <a:buNone/>
              <a:defRPr sz="7300" b="1"/>
            </a:lvl5pPr>
            <a:lvl6pPr marL="10388373" indent="0">
              <a:buNone/>
              <a:defRPr sz="7300" b="1"/>
            </a:lvl6pPr>
            <a:lvl7pPr marL="12466047" indent="0">
              <a:buNone/>
              <a:defRPr sz="7300" b="1"/>
            </a:lvl7pPr>
            <a:lvl8pPr marL="14543725" indent="0">
              <a:buNone/>
              <a:defRPr sz="7300" b="1"/>
            </a:lvl8pPr>
            <a:lvl9pPr marL="16621399" indent="0">
              <a:buNone/>
              <a:defRPr sz="73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12173" y="13473149"/>
            <a:ext cx="13362782" cy="24477863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15363264" y="9509883"/>
            <a:ext cx="13368031" cy="396326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77674" indent="0">
              <a:buNone/>
              <a:defRPr sz="9100" b="1"/>
            </a:lvl2pPr>
            <a:lvl3pPr marL="4155352" indent="0">
              <a:buNone/>
              <a:defRPr sz="8200" b="1"/>
            </a:lvl3pPr>
            <a:lvl4pPr marL="6233026" indent="0">
              <a:buNone/>
              <a:defRPr sz="7300" b="1"/>
            </a:lvl4pPr>
            <a:lvl5pPr marL="8310700" indent="0">
              <a:buNone/>
              <a:defRPr sz="7300" b="1"/>
            </a:lvl5pPr>
            <a:lvl6pPr marL="10388373" indent="0">
              <a:buNone/>
              <a:defRPr sz="7300" b="1"/>
            </a:lvl6pPr>
            <a:lvl7pPr marL="12466047" indent="0">
              <a:buNone/>
              <a:defRPr sz="7300" b="1"/>
            </a:lvl7pPr>
            <a:lvl8pPr marL="14543725" indent="0">
              <a:buNone/>
              <a:defRPr sz="7300" b="1"/>
            </a:lvl8pPr>
            <a:lvl9pPr marL="16621399" indent="0">
              <a:buNone/>
              <a:defRPr sz="73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15363264" y="13473149"/>
            <a:ext cx="13368031" cy="24477863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D55C-6445-46A7-93C3-6C49A4A8A5D3}" type="datetimeFigureOut">
              <a:rPr lang="nl-BE" smtClean="0"/>
              <a:pPr/>
              <a:t>27/01/2011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D24F-6183-4CBC-A9A5-0AAE68C0588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D55C-6445-46A7-93C3-6C49A4A8A5D3}" type="datetimeFigureOut">
              <a:rPr lang="nl-BE" smtClean="0"/>
              <a:pPr/>
              <a:t>27/01/2011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D24F-6183-4CBC-A9A5-0AAE68C0588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D55C-6445-46A7-93C3-6C49A4A8A5D3}" type="datetimeFigureOut">
              <a:rPr lang="nl-BE" smtClean="0"/>
              <a:pPr/>
              <a:t>27/01/2011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D24F-6183-4CBC-A9A5-0AAE68C0588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2178" y="1691520"/>
            <a:ext cx="9949891" cy="719879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24354" y="1691529"/>
            <a:ext cx="16906936" cy="36259493"/>
          </a:xfrm>
        </p:spPr>
        <p:txBody>
          <a:bodyPr/>
          <a:lstStyle>
            <a:lvl1pPr>
              <a:defRPr sz="14500"/>
            </a:lvl1pPr>
            <a:lvl2pPr>
              <a:defRPr sz="127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512178" y="8890321"/>
            <a:ext cx="9949891" cy="29060701"/>
          </a:xfrm>
        </p:spPr>
        <p:txBody>
          <a:bodyPr/>
          <a:lstStyle>
            <a:lvl1pPr marL="0" indent="0">
              <a:buNone/>
              <a:defRPr sz="6400"/>
            </a:lvl1pPr>
            <a:lvl2pPr marL="2077674" indent="0">
              <a:buNone/>
              <a:defRPr sz="5500"/>
            </a:lvl2pPr>
            <a:lvl3pPr marL="4155352" indent="0">
              <a:buNone/>
              <a:defRPr sz="4500"/>
            </a:lvl3pPr>
            <a:lvl4pPr marL="6233026" indent="0">
              <a:buNone/>
              <a:defRPr sz="4100"/>
            </a:lvl4pPr>
            <a:lvl5pPr marL="8310700" indent="0">
              <a:buNone/>
              <a:defRPr sz="4100"/>
            </a:lvl5pPr>
            <a:lvl6pPr marL="10388373" indent="0">
              <a:buNone/>
              <a:defRPr sz="4100"/>
            </a:lvl6pPr>
            <a:lvl7pPr marL="12466047" indent="0">
              <a:buNone/>
              <a:defRPr sz="4100"/>
            </a:lvl7pPr>
            <a:lvl8pPr marL="14543725" indent="0">
              <a:buNone/>
              <a:defRPr sz="4100"/>
            </a:lvl8pPr>
            <a:lvl9pPr marL="16621399" indent="0">
              <a:buNone/>
              <a:defRPr sz="41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D55C-6445-46A7-93C3-6C49A4A8A5D3}" type="datetimeFigureOut">
              <a:rPr lang="nl-BE" smtClean="0"/>
              <a:pPr/>
              <a:t>27/01/2011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D24F-6183-4CBC-A9A5-0AAE68C0588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27930" y="29739273"/>
            <a:ext cx="18146078" cy="351088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927930" y="3796084"/>
            <a:ext cx="18146078" cy="25490805"/>
          </a:xfrm>
        </p:spPr>
        <p:txBody>
          <a:bodyPr/>
          <a:lstStyle>
            <a:lvl1pPr marL="0" indent="0">
              <a:buNone/>
              <a:defRPr sz="14500"/>
            </a:lvl1pPr>
            <a:lvl2pPr marL="2077674" indent="0">
              <a:buNone/>
              <a:defRPr sz="12700"/>
            </a:lvl2pPr>
            <a:lvl3pPr marL="4155352" indent="0">
              <a:buNone/>
              <a:defRPr sz="10900"/>
            </a:lvl3pPr>
            <a:lvl4pPr marL="6233026" indent="0">
              <a:buNone/>
              <a:defRPr sz="9100"/>
            </a:lvl4pPr>
            <a:lvl5pPr marL="8310700" indent="0">
              <a:buNone/>
              <a:defRPr sz="9100"/>
            </a:lvl5pPr>
            <a:lvl6pPr marL="10388373" indent="0">
              <a:buNone/>
              <a:defRPr sz="9100"/>
            </a:lvl6pPr>
            <a:lvl7pPr marL="12466047" indent="0">
              <a:buNone/>
              <a:defRPr sz="9100"/>
            </a:lvl7pPr>
            <a:lvl8pPr marL="14543725" indent="0">
              <a:buNone/>
              <a:defRPr sz="9100"/>
            </a:lvl8pPr>
            <a:lvl9pPr marL="16621399" indent="0">
              <a:buNone/>
              <a:defRPr sz="91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927930" y="33250162"/>
            <a:ext cx="18146078" cy="4986046"/>
          </a:xfrm>
        </p:spPr>
        <p:txBody>
          <a:bodyPr/>
          <a:lstStyle>
            <a:lvl1pPr marL="0" indent="0">
              <a:buNone/>
              <a:defRPr sz="6400"/>
            </a:lvl1pPr>
            <a:lvl2pPr marL="2077674" indent="0">
              <a:buNone/>
              <a:defRPr sz="5500"/>
            </a:lvl2pPr>
            <a:lvl3pPr marL="4155352" indent="0">
              <a:buNone/>
              <a:defRPr sz="4500"/>
            </a:lvl3pPr>
            <a:lvl4pPr marL="6233026" indent="0">
              <a:buNone/>
              <a:defRPr sz="4100"/>
            </a:lvl4pPr>
            <a:lvl5pPr marL="8310700" indent="0">
              <a:buNone/>
              <a:defRPr sz="4100"/>
            </a:lvl5pPr>
            <a:lvl6pPr marL="10388373" indent="0">
              <a:buNone/>
              <a:defRPr sz="4100"/>
            </a:lvl6pPr>
            <a:lvl7pPr marL="12466047" indent="0">
              <a:buNone/>
              <a:defRPr sz="4100"/>
            </a:lvl7pPr>
            <a:lvl8pPr marL="14543725" indent="0">
              <a:buNone/>
              <a:defRPr sz="4100"/>
            </a:lvl8pPr>
            <a:lvl9pPr marL="16621399" indent="0">
              <a:buNone/>
              <a:defRPr sz="41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D55C-6445-46A7-93C3-6C49A4A8A5D3}" type="datetimeFigureOut">
              <a:rPr lang="nl-BE" smtClean="0"/>
              <a:pPr/>
              <a:t>27/01/2011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D24F-6183-4CBC-A9A5-0AAE68C0588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12173" y="1701357"/>
            <a:ext cx="27219117" cy="7080779"/>
          </a:xfrm>
          <a:prstGeom prst="rect">
            <a:avLst/>
          </a:prstGeom>
        </p:spPr>
        <p:txBody>
          <a:bodyPr vert="horz" lIns="415536" tIns="207766" rIns="415536" bIns="207766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12173" y="9913100"/>
            <a:ext cx="27219117" cy="28037922"/>
          </a:xfrm>
          <a:prstGeom prst="rect">
            <a:avLst/>
          </a:prstGeom>
        </p:spPr>
        <p:txBody>
          <a:bodyPr vert="horz" lIns="415536" tIns="207766" rIns="415536" bIns="207766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512173" y="39377009"/>
            <a:ext cx="7056808" cy="2261916"/>
          </a:xfrm>
          <a:prstGeom prst="rect">
            <a:avLst/>
          </a:prstGeom>
        </p:spPr>
        <p:txBody>
          <a:bodyPr vert="horz" lIns="415536" tIns="207766" rIns="415536" bIns="207766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4D55C-6445-46A7-93C3-6C49A4A8A5D3}" type="datetimeFigureOut">
              <a:rPr lang="nl-BE" smtClean="0"/>
              <a:pPr/>
              <a:t>27/01/2011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0333183" y="39377009"/>
            <a:ext cx="9577097" cy="2261916"/>
          </a:xfrm>
          <a:prstGeom prst="rect">
            <a:avLst/>
          </a:prstGeom>
        </p:spPr>
        <p:txBody>
          <a:bodyPr vert="horz" lIns="415536" tIns="207766" rIns="415536" bIns="207766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1674482" y="39377009"/>
            <a:ext cx="7056808" cy="2261916"/>
          </a:xfrm>
          <a:prstGeom prst="rect">
            <a:avLst/>
          </a:prstGeom>
        </p:spPr>
        <p:txBody>
          <a:bodyPr vert="horz" lIns="415536" tIns="207766" rIns="415536" bIns="207766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0D24F-6183-4CBC-A9A5-0AAE68C0588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155352" rtl="0" eaLnBrk="1" latinLnBrk="0" hangingPunct="1">
        <a:spcBef>
          <a:spcPct val="0"/>
        </a:spcBef>
        <a:buNone/>
        <a:defRPr sz="2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8255" indent="-1558255" algn="l" defTabSz="4155352" rtl="0" eaLnBrk="1" latinLnBrk="0" hangingPunct="1">
        <a:spcBef>
          <a:spcPct val="20000"/>
        </a:spcBef>
        <a:buFont typeface="Arial" pitchFamily="34" charset="0"/>
        <a:buChar char="•"/>
        <a:defRPr sz="14500" kern="1200">
          <a:solidFill>
            <a:schemeClr val="tx1"/>
          </a:solidFill>
          <a:latin typeface="+mn-lt"/>
          <a:ea typeface="+mn-ea"/>
          <a:cs typeface="+mn-cs"/>
        </a:defRPr>
      </a:lvl1pPr>
      <a:lvl2pPr marL="3376220" indent="-1298546" algn="l" defTabSz="4155352" rtl="0" eaLnBrk="1" latinLnBrk="0" hangingPunct="1">
        <a:spcBef>
          <a:spcPct val="20000"/>
        </a:spcBef>
        <a:buFont typeface="Arial" pitchFamily="34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194189" indent="-1038837" algn="l" defTabSz="4155352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271863" indent="-1038837" algn="l" defTabSz="4155352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49536" indent="-1038837" algn="l" defTabSz="4155352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27210" indent="-1038837" algn="l" defTabSz="415535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04884" indent="-1038837" algn="l" defTabSz="415535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582562" indent="-1038837" algn="l" defTabSz="415535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660236" indent="-1038837" algn="l" defTabSz="415535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415535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77674" algn="l" defTabSz="415535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55352" algn="l" defTabSz="415535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33026" algn="l" defTabSz="415535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10700" algn="l" defTabSz="415535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88373" algn="l" defTabSz="415535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466047" algn="l" defTabSz="415535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543725" algn="l" defTabSz="415535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21399" algn="l" defTabSz="415535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Afbeelding 43" descr="tijd-14929[1].JPG"/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12000"/>
          </a:blip>
          <a:stretch>
            <a:fillRect/>
          </a:stretch>
        </p:blipFill>
        <p:spPr>
          <a:xfrm>
            <a:off x="1096759" y="11955397"/>
            <a:ext cx="29146704" cy="26646374"/>
          </a:xfrm>
          <a:prstGeom prst="rect">
            <a:avLst/>
          </a:prstGeom>
        </p:spPr>
      </p:pic>
      <p:sp>
        <p:nvSpPr>
          <p:cNvPr id="36" name="Tekstvak 35"/>
          <p:cNvSpPr txBox="1"/>
          <p:nvPr/>
        </p:nvSpPr>
        <p:spPr>
          <a:xfrm>
            <a:off x="1405635" y="23814105"/>
            <a:ext cx="27075002" cy="69249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BE" sz="66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nl-BE" sz="66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nl-BE" sz="5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nl-BE" sz="5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nl-BE" sz="5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nl-BE" sz="5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nl-BE" sz="5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nl-BE" sz="5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nl-BE" sz="5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119883" y="2882771"/>
            <a:ext cx="27646506" cy="4638441"/>
          </a:xfrm>
          <a:prstGeom prst="rect">
            <a:avLst/>
          </a:prstGeom>
          <a:noFill/>
        </p:spPr>
        <p:txBody>
          <a:bodyPr wrap="square" lIns="128263" tIns="64131" rIns="128263" bIns="64131" rtlCol="0">
            <a:spAutoFit/>
          </a:bodyPr>
          <a:lstStyle/>
          <a:p>
            <a:pPr algn="ctr"/>
            <a:r>
              <a:rPr lang="nl-BE" sz="80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Clock</a:t>
            </a:r>
            <a:r>
              <a:rPr lang="nl-BE" sz="8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Reading: </a:t>
            </a:r>
            <a:r>
              <a:rPr lang="nl-BE" sz="80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</a:t>
            </a:r>
            <a:r>
              <a:rPr lang="nl-BE" sz="8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80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Underestimated</a:t>
            </a:r>
            <a:r>
              <a:rPr lang="nl-BE" sz="8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Topic in </a:t>
            </a:r>
            <a:r>
              <a:rPr lang="nl-BE" sz="80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Children</a:t>
            </a:r>
            <a:r>
              <a:rPr lang="nl-BE" sz="8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80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nl-BE" sz="8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80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Mathematics</a:t>
            </a:r>
            <a:r>
              <a:rPr lang="nl-BE" sz="8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80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Difficulties</a:t>
            </a:r>
            <a:endParaRPr lang="nl-BE" sz="80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nl-BE" sz="45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BE" sz="4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Elise </a:t>
            </a:r>
            <a:r>
              <a:rPr lang="nl-BE" sz="44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Burny</a:t>
            </a:r>
            <a:r>
              <a:rPr lang="nl-BE" sz="4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Martin </a:t>
            </a:r>
            <a:r>
              <a:rPr lang="nl-BE" sz="44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Valcke</a:t>
            </a:r>
            <a:r>
              <a:rPr lang="nl-BE" sz="4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nl-BE" sz="44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Annemie</a:t>
            </a:r>
            <a:r>
              <a:rPr lang="nl-BE" sz="4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4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Desoete</a:t>
            </a:r>
            <a:endParaRPr lang="nl-BE" sz="44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BE" sz="44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Ghent</a:t>
            </a:r>
            <a:r>
              <a:rPr lang="nl-BE" sz="4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4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University</a:t>
            </a:r>
            <a:r>
              <a:rPr lang="nl-BE" sz="4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nl-BE" sz="44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Department</a:t>
            </a:r>
            <a:r>
              <a:rPr lang="nl-BE" sz="4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nl-BE" sz="44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Educational</a:t>
            </a:r>
            <a:r>
              <a:rPr lang="nl-BE" sz="4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Studies, H. </a:t>
            </a:r>
            <a:r>
              <a:rPr lang="nl-BE" sz="44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Dunantlaan</a:t>
            </a:r>
            <a:r>
              <a:rPr lang="nl-BE" sz="4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2, 9000 Gent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048445" y="8312059"/>
            <a:ext cx="27860820" cy="9946832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8263" tIns="64131" rIns="128263" bIns="64131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GB" sz="6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Theoretical</a:t>
            </a:r>
            <a:r>
              <a:rPr lang="en-GB" sz="6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6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framework</a:t>
            </a:r>
            <a:endParaRPr lang="en-GB" sz="60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lang="en-GB" sz="48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lang="en-GB" sz="48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lang="en-GB" sz="48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lang="nl-NL" sz="4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defTabSz="1282629" fontAlgn="base">
              <a:spcBef>
                <a:spcPct val="0"/>
              </a:spcBef>
              <a:spcAft>
                <a:spcPct val="0"/>
              </a:spcAft>
            </a:pPr>
            <a:endParaRPr lang="nl-BE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10978327" y="41173539"/>
            <a:ext cx="18302224" cy="822012"/>
          </a:xfrm>
          <a:prstGeom prst="rect">
            <a:avLst/>
          </a:prstGeom>
          <a:noFill/>
        </p:spPr>
        <p:txBody>
          <a:bodyPr wrap="square" lIns="128263" tIns="64131" rIns="128263" bIns="64131" rtlCol="0">
            <a:spAutoFit/>
          </a:bodyPr>
          <a:lstStyle/>
          <a:p>
            <a:pPr algn="r"/>
            <a:r>
              <a:rPr lang="nl-BE" sz="4500" b="1" dirty="0" smtClean="0">
                <a:solidFill>
                  <a:schemeClr val="accent1">
                    <a:lumMod val="50000"/>
                  </a:schemeClr>
                </a:solidFill>
              </a:rPr>
              <a:t> B/09031/02</a:t>
            </a:r>
            <a:endParaRPr lang="nl-BE" sz="45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5" name="Tabel 14"/>
          <p:cNvGraphicFramePr>
            <a:graphicFrameLocks noGrp="1"/>
          </p:cNvGraphicFramePr>
          <p:nvPr/>
        </p:nvGraphicFramePr>
        <p:xfrm>
          <a:off x="1262759" y="9740819"/>
          <a:ext cx="11001452" cy="710279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1001452"/>
              </a:tblGrid>
              <a:tr h="1948554">
                <a:tc>
                  <a:txBody>
                    <a:bodyPr/>
                    <a:lstStyle/>
                    <a:p>
                      <a:pPr algn="ctr"/>
                      <a:r>
                        <a:rPr lang="nl-BE" sz="54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Mathematics</a:t>
                      </a:r>
                      <a:r>
                        <a:rPr lang="nl-BE" sz="5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54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difficulties</a:t>
                      </a:r>
                      <a:r>
                        <a:rPr lang="nl-BE" sz="5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(MD)</a:t>
                      </a:r>
                    </a:p>
                    <a:p>
                      <a:pPr algn="ctr"/>
                      <a:r>
                        <a:rPr lang="nl-BE" sz="3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nl-BE" sz="36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Geary</a:t>
                      </a:r>
                      <a:r>
                        <a:rPr lang="nl-BE" sz="3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&amp; </a:t>
                      </a:r>
                      <a:r>
                        <a:rPr lang="nl-BE" sz="36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Hoard</a:t>
                      </a:r>
                      <a:r>
                        <a:rPr lang="nl-BE" sz="3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, 2005)</a:t>
                      </a:r>
                    </a:p>
                    <a:p>
                      <a:pPr algn="ctr"/>
                      <a:endParaRPr lang="nl-BE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51542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BE" sz="4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Children</a:t>
                      </a:r>
                      <a:r>
                        <a:rPr lang="nl-BE" sz="4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with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MD have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difficulties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with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  <a:p>
                      <a:pPr marL="177800" indent="-1778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Mathematical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procedures ~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procedural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deficit</a:t>
                      </a:r>
                    </a:p>
                    <a:p>
                      <a:pPr marL="177800" indent="-1778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Mathematical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facts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~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semantic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memory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deficit</a:t>
                      </a:r>
                    </a:p>
                    <a:p>
                      <a:pPr marL="177800" indent="-1778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Number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knowledge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~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spatial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deficit </a:t>
                      </a:r>
                      <a:endParaRPr lang="nl-BE" sz="40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nl-B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el 16"/>
          <p:cNvGraphicFramePr>
            <a:graphicFrameLocks noGrp="1"/>
          </p:cNvGraphicFramePr>
          <p:nvPr/>
        </p:nvGraphicFramePr>
        <p:xfrm>
          <a:off x="17693499" y="9669381"/>
          <a:ext cx="11144328" cy="70408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1144328"/>
              </a:tblGrid>
              <a:tr h="959994">
                <a:tc>
                  <a:txBody>
                    <a:bodyPr/>
                    <a:lstStyle/>
                    <a:p>
                      <a:pPr algn="ctr"/>
                      <a:r>
                        <a:rPr lang="nl-BE" sz="54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Clock</a:t>
                      </a:r>
                      <a:r>
                        <a:rPr lang="nl-BE" sz="5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reading</a:t>
                      </a:r>
                    </a:p>
                    <a:p>
                      <a:pPr algn="ctr"/>
                      <a:r>
                        <a:rPr lang="nl-BE" sz="3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(e.g., </a:t>
                      </a:r>
                      <a:r>
                        <a:rPr lang="nl-BE" sz="36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Friedman</a:t>
                      </a:r>
                      <a:r>
                        <a:rPr lang="nl-BE" sz="3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&amp; </a:t>
                      </a:r>
                      <a:r>
                        <a:rPr lang="nl-BE" sz="36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Laycock</a:t>
                      </a:r>
                      <a:r>
                        <a:rPr lang="nl-BE" sz="3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, 1989)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67365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nl-BE" sz="4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Clock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reading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tasks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include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  <a:p>
                      <a:pPr marL="342900" lvl="0" indent="-342900" algn="ctr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Procedures: e.g.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counting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by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5’s</a:t>
                      </a:r>
                    </a:p>
                    <a:p>
                      <a:pPr marL="342900" lvl="0" indent="-342900" algn="ctr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Facts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: e.g. 1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hour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= 60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minutes</a:t>
                      </a:r>
                      <a:endParaRPr lang="nl-BE" sz="40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ctr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Numbers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e.g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“3”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can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be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read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as</a:t>
                      </a:r>
                    </a:p>
                    <a:p>
                      <a:pPr lvl="1" algn="ctr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o’clock</a:t>
                      </a:r>
                      <a:endParaRPr lang="nl-BE" sz="40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1" algn="ctr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Quarter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past</a:t>
                      </a:r>
                    </a:p>
                    <a:p>
                      <a:pPr lvl="1" algn="ctr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minutes</a:t>
                      </a:r>
                      <a:endParaRPr lang="nl-BE" sz="40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Tekstvak 26"/>
          <p:cNvSpPr txBox="1"/>
          <p:nvPr/>
        </p:nvSpPr>
        <p:spPr>
          <a:xfrm>
            <a:off x="9621005" y="17170371"/>
            <a:ext cx="11001452" cy="1569660"/>
          </a:xfrm>
          <a:prstGeom prst="rect">
            <a:avLst/>
          </a:prstGeom>
          <a:solidFill>
            <a:schemeClr val="accent2">
              <a:alpha val="79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BE" sz="4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Clock</a:t>
            </a:r>
            <a:r>
              <a:rPr lang="nl-BE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reading </a:t>
            </a:r>
            <a:r>
              <a:rPr lang="nl-BE" sz="4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tasks</a:t>
            </a:r>
            <a:r>
              <a:rPr lang="nl-BE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nl-BE" sz="4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likely</a:t>
            </a:r>
            <a:r>
              <a:rPr lang="nl-BE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nl-BE" sz="4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nl-BE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difficult</a:t>
            </a:r>
            <a:r>
              <a:rPr lang="nl-BE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nl-BE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children</a:t>
            </a:r>
            <a:r>
              <a:rPr lang="nl-BE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nl-BE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MD</a:t>
            </a:r>
            <a:endParaRPr lang="nl-BE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PIJL-RECHTS 27"/>
          <p:cNvSpPr/>
          <p:nvPr/>
        </p:nvSpPr>
        <p:spPr>
          <a:xfrm rot="2249492">
            <a:off x="11758442" y="15616141"/>
            <a:ext cx="1829326" cy="107157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9" name="PIJL-RECHTS 28"/>
          <p:cNvSpPr/>
          <p:nvPr/>
        </p:nvSpPr>
        <p:spPr>
          <a:xfrm rot="8201258">
            <a:off x="16244540" y="15569411"/>
            <a:ext cx="1797953" cy="107157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8" name="Afbeelding 7" descr="logo fppw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82441"/>
            <a:ext cx="30243463" cy="209695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kstvak 30"/>
          <p:cNvSpPr txBox="1"/>
          <p:nvPr/>
        </p:nvSpPr>
        <p:spPr>
          <a:xfrm>
            <a:off x="1334197" y="20599395"/>
            <a:ext cx="27360754" cy="2862322"/>
          </a:xfrm>
          <a:prstGeom prst="rect">
            <a:avLst/>
          </a:prstGeom>
          <a:solidFill>
            <a:schemeClr val="bg1">
              <a:lumMod val="85000"/>
              <a:alpha val="6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Clock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reading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skills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of 154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children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MD (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age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6-12)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were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compared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those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of 571 average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avchieving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peers</a:t>
            </a:r>
            <a:endParaRPr lang="nl-BE" sz="4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Children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MD=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below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pc25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math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test + at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least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average IQ</a:t>
            </a:r>
          </a:p>
          <a:p>
            <a:pPr algn="ctr">
              <a:lnSpc>
                <a:spcPct val="150000"/>
              </a:lnSpc>
            </a:pP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Testing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by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means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of paper and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pencil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tests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clock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reading and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mathematics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(LVS)</a:t>
            </a:r>
            <a:endParaRPr lang="nl-BE" sz="54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Rechte verbindingslijn 22"/>
          <p:cNvCxnSpPr/>
          <p:nvPr/>
        </p:nvCxnSpPr>
        <p:spPr>
          <a:xfrm>
            <a:off x="1048445" y="7740555"/>
            <a:ext cx="2793225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Tabel 37"/>
          <p:cNvGraphicFramePr>
            <a:graphicFrameLocks noGrp="1"/>
          </p:cNvGraphicFramePr>
          <p:nvPr/>
        </p:nvGraphicFramePr>
        <p:xfrm>
          <a:off x="1191321" y="24957113"/>
          <a:ext cx="27289316" cy="650085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0000">
                      <a:alpha val="61000"/>
                    </a:srgbClr>
                  </a:outerShdw>
                </a:effectLst>
                <a:tableStyleId>{72833802-FEF1-4C79-8D5D-14CF1EAF98D9}</a:tableStyleId>
              </a:tblPr>
              <a:tblGrid>
                <a:gridCol w="8794900"/>
                <a:gridCol w="9247208"/>
                <a:gridCol w="9247208"/>
              </a:tblGrid>
              <a:tr h="1215878">
                <a:tc>
                  <a:txBody>
                    <a:bodyPr/>
                    <a:lstStyle/>
                    <a:p>
                      <a:pPr algn="ctr"/>
                      <a:r>
                        <a:rPr lang="nl-BE" sz="4800" dirty="0" smtClean="0">
                          <a:latin typeface="Arial" pitchFamily="34" charset="0"/>
                          <a:cs typeface="Arial" pitchFamily="34" charset="0"/>
                        </a:rPr>
                        <a:t>Performance</a:t>
                      </a:r>
                      <a:endParaRPr lang="nl-BE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4800" dirty="0" err="1" smtClean="0">
                          <a:latin typeface="Arial" pitchFamily="34" charset="0"/>
                          <a:cs typeface="Arial" pitchFamily="34" charset="0"/>
                        </a:rPr>
                        <a:t>Tasks</a:t>
                      </a:r>
                      <a:r>
                        <a:rPr lang="nl-BE" sz="5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nl-BE" sz="5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4800" dirty="0" err="1" smtClean="0">
                          <a:latin typeface="Arial" pitchFamily="34" charset="0"/>
                          <a:cs typeface="Arial" pitchFamily="34" charset="0"/>
                        </a:rPr>
                        <a:t>Errors</a:t>
                      </a:r>
                      <a:r>
                        <a:rPr lang="nl-BE" sz="5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nl-BE" sz="5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alpha val="88000"/>
                      </a:schemeClr>
                    </a:solidFill>
                  </a:tcPr>
                </a:tc>
              </a:tr>
              <a:tr h="52849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40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4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Children</a:t>
                      </a:r>
                      <a:r>
                        <a:rPr lang="nl-BE" sz="4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with</a:t>
                      </a:r>
                      <a:r>
                        <a:rPr lang="nl-BE" sz="4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MD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are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less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effective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in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clock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reading in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every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grade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of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primary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school.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However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by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the end of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primary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education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they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have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caught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up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with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their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peers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nl-BE" sz="4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0" indent="-742950" algn="ctr">
                        <a:lnSpc>
                          <a:spcPct val="100000"/>
                        </a:lnSpc>
                        <a:buAutoNum type="alphaLcParenR"/>
                      </a:pPr>
                      <a:endParaRPr lang="nl-BE" sz="40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42950" indent="-742950" algn="ctr">
                        <a:lnSpc>
                          <a:spcPct val="100000"/>
                        </a:lnSpc>
                        <a:buAutoNum type="alphaLcParenR"/>
                      </a:pPr>
                      <a:r>
                        <a:rPr lang="nl-BE" sz="4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 contrast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to average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achieving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children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–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who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perform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better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on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digital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clocks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–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children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with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MD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perform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equally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on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analog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and digital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clocks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nl-BE" sz="40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4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b) Complex 5-min and 1-min </a:t>
                      </a:r>
                      <a:r>
                        <a:rPr lang="nl-BE" sz="4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tasks</a:t>
                      </a:r>
                      <a:r>
                        <a:rPr lang="nl-BE" sz="4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are </a:t>
                      </a:r>
                      <a:r>
                        <a:rPr lang="nl-BE" sz="4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problematic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for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children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with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nl-BE" sz="40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BE" sz="4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Children</a:t>
                      </a:r>
                      <a:r>
                        <a:rPr lang="nl-BE" sz="4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with</a:t>
                      </a:r>
                      <a:r>
                        <a:rPr lang="nl-BE" sz="4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MD do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make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qualitatively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different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errors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but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more of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their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mistakes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are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caused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by</a:t>
                      </a:r>
                      <a:endParaRPr lang="nl-BE" sz="40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Misinterpretation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of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numbers</a:t>
                      </a:r>
                      <a:endParaRPr lang="nl-BE" sz="40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Miscounting</a:t>
                      </a:r>
                      <a:endParaRPr lang="nl-BE" sz="40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Multiple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errors</a:t>
                      </a:r>
                      <a:r>
                        <a:rPr lang="nl-BE" sz="4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in 1 </a:t>
                      </a:r>
                      <a:r>
                        <a:rPr lang="nl-BE" sz="4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task</a:t>
                      </a:r>
                      <a:endParaRPr lang="nl-BE" sz="4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kstvak 20"/>
          <p:cNvSpPr txBox="1"/>
          <p:nvPr/>
        </p:nvSpPr>
        <p:spPr>
          <a:xfrm>
            <a:off x="1262759" y="32743855"/>
            <a:ext cx="27289316" cy="8156079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nl-BE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Children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MD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struggle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5-min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nl-BE" sz="4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1-min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clock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times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analog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and digital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clocks</a:t>
            </a:r>
            <a:endParaRPr lang="nl-BE" sz="4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nl-BE" sz="4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demand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combination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retrieval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procedural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strategies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nl-BE" sz="28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Siegler</a:t>
            </a:r>
            <a:r>
              <a:rPr lang="nl-BE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nl-BE" sz="28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McGilly</a:t>
            </a:r>
            <a:r>
              <a:rPr lang="nl-BE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1989)</a:t>
            </a:r>
            <a:endParaRPr lang="nl-BE" sz="4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nl-BE" sz="4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                   </a:t>
            </a:r>
            <a:r>
              <a:rPr lang="nl-BE" sz="4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FACTS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nl-BE" sz="4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PROCEDURES</a:t>
            </a:r>
          </a:p>
          <a:p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</a:t>
            </a:r>
          </a:p>
          <a:p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     e.g.,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misounting</a:t>
            </a:r>
            <a:endParaRPr lang="nl-BE" sz="4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                            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e.g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misinterpretation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numbers</a:t>
            </a:r>
            <a:endParaRPr lang="nl-BE" sz="4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nl-BE" sz="4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Teaching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clock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reading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skills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-&gt; focus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meaning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numbers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(e.g., link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line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and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counting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strategies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(e.g.,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counting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forward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nl-BE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backward</a:t>
            </a:r>
            <a:r>
              <a:rPr lang="nl-BE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</a:p>
        </p:txBody>
      </p:sp>
      <p:sp>
        <p:nvSpPr>
          <p:cNvPr id="24" name="Gebogen PIJL-OMHOOG 23"/>
          <p:cNvSpPr/>
          <p:nvPr/>
        </p:nvSpPr>
        <p:spPr>
          <a:xfrm rot="5400000">
            <a:off x="4263155" y="34315491"/>
            <a:ext cx="1000132" cy="1000132"/>
          </a:xfrm>
          <a:prstGeom prst="bentUp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5" name="PIJL-OMLAAG 24"/>
          <p:cNvSpPr/>
          <p:nvPr/>
        </p:nvSpPr>
        <p:spPr>
          <a:xfrm>
            <a:off x="12621401" y="35458499"/>
            <a:ext cx="428628" cy="500066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6" name="PIJL-OMLAAG 25"/>
          <p:cNvSpPr/>
          <p:nvPr/>
        </p:nvSpPr>
        <p:spPr>
          <a:xfrm>
            <a:off x="17336309" y="35529937"/>
            <a:ext cx="428628" cy="500066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0" name="Gebogen PIJL-OMHOOG 29"/>
          <p:cNvSpPr/>
          <p:nvPr/>
        </p:nvSpPr>
        <p:spPr>
          <a:xfrm rot="5400000">
            <a:off x="12299930" y="37280168"/>
            <a:ext cx="1714512" cy="928694"/>
          </a:xfrm>
          <a:prstGeom prst="bentUp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2" name="Gebogen PIJL-OMHOOG 31"/>
          <p:cNvSpPr/>
          <p:nvPr/>
        </p:nvSpPr>
        <p:spPr>
          <a:xfrm rot="5400000">
            <a:off x="17300590" y="36922978"/>
            <a:ext cx="1285884" cy="928694"/>
          </a:xfrm>
          <a:prstGeom prst="bentUp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4" name="Rechteraccolade 33"/>
          <p:cNvSpPr/>
          <p:nvPr/>
        </p:nvSpPr>
        <p:spPr>
          <a:xfrm>
            <a:off x="25051613" y="35815689"/>
            <a:ext cx="857256" cy="2786082"/>
          </a:xfrm>
          <a:prstGeom prst="rightBrac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 b="1" dirty="0"/>
          </a:p>
        </p:txBody>
      </p:sp>
      <p:sp>
        <p:nvSpPr>
          <p:cNvPr id="35" name="Tekstvak 34"/>
          <p:cNvSpPr txBox="1"/>
          <p:nvPr/>
        </p:nvSpPr>
        <p:spPr>
          <a:xfrm>
            <a:off x="26051745" y="36601507"/>
            <a:ext cx="30718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multiple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errors</a:t>
            </a:r>
            <a:endParaRPr lang="nl-BE" sz="4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12621401" y="31529409"/>
            <a:ext cx="63579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6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Discussion</a:t>
            </a:r>
            <a:endParaRPr lang="nl-BE" sz="8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12764277" y="19170635"/>
            <a:ext cx="49292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6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Methods</a:t>
            </a:r>
            <a:endParaRPr lang="nl-BE" sz="66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Media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</TotalTime>
  <Words>306</Words>
  <Application>Microsoft Office PowerPoint</Application>
  <PresentationFormat>Aangepast</PresentationFormat>
  <Paragraphs>62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Office-thema</vt:lpstr>
      <vt:lpstr>Dia 1</vt:lpstr>
    </vt:vector>
  </TitlesOfParts>
  <Company>UGent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eburny</dc:creator>
  <cp:lastModifiedBy>eburny</cp:lastModifiedBy>
  <cp:revision>108</cp:revision>
  <dcterms:created xsi:type="dcterms:W3CDTF">2009-04-06T08:23:27Z</dcterms:created>
  <dcterms:modified xsi:type="dcterms:W3CDTF">2011-01-27T12:17:57Z</dcterms:modified>
</cp:coreProperties>
</file>